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6" r:id="rId4"/>
    <p:sldId id="260" r:id="rId5"/>
    <p:sldId id="259" r:id="rId6"/>
    <p:sldId id="261" r:id="rId7"/>
    <p:sldId id="265" r:id="rId8"/>
    <p:sldId id="271" r:id="rId9"/>
    <p:sldId id="262" r:id="rId10"/>
    <p:sldId id="269" r:id="rId11"/>
    <p:sldId id="268" r:id="rId12"/>
    <p:sldId id="263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1/31/2020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dc.gov/nchs/data/series/sr_02/sr02_166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ntyhealthrankings.org/app/texas/2019/measure/outcomes/144/description?sort=desc-2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97E-EC6E-4EA3-B639-4D9EB6C8B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Is the health outcome of people living in rural counties different from those in urban counties in Texas?</a:t>
            </a:r>
            <a:endParaRPr lang="en-US" sz="4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EC1DED-079E-4C53-9635-5637EF3FB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14685"/>
              </p:ext>
            </p:extLst>
          </p:nvPr>
        </p:nvGraphicFramePr>
        <p:xfrm>
          <a:off x="973455" y="4511377"/>
          <a:ext cx="6865620" cy="9144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465195">
                  <a:extLst>
                    <a:ext uri="{9D8B030D-6E8A-4147-A177-3AD203B41FA5}">
                      <a16:colId xmlns:a16="http://schemas.microsoft.com/office/drawing/2014/main" val="1990776612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1683020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Shane Livingston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Kip Madden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6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Tosh Murchison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Cenez Tindoc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17730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AA10964-6A14-40E0-A43E-957A5D11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175" y="5767388"/>
            <a:ext cx="4163293" cy="10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8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AC99-884C-4BED-AEC6-8EA4AC55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1032B-4854-4861-8BE5-EC1CBA75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689" y="100923"/>
            <a:ext cx="2466975" cy="184785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12A033-4A3A-4F72-836D-462E3C90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32" y="2093976"/>
            <a:ext cx="10215416" cy="40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2E7D-3C07-4383-9EC3-3E6D2347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EA4BA1-574D-4E99-8D97-94E170D5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90" y="2093974"/>
            <a:ext cx="7138618" cy="4692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9CCE7-D777-48A5-A89D-3BE4903F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311" y="3333382"/>
            <a:ext cx="2864655" cy="255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2A93E4-CA35-434D-A0AC-333173F66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52" y="1606931"/>
            <a:ext cx="10149788" cy="4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6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5496-03D5-4814-9333-B6BB215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09" y="464312"/>
            <a:ext cx="10058400" cy="1609344"/>
          </a:xfrm>
        </p:spPr>
        <p:txBody>
          <a:bodyPr/>
          <a:lstStyle/>
          <a:p>
            <a:r>
              <a:rPr lang="en-US" dirty="0"/>
              <a:t>Hypothesis result	     t-test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CFFAFB-24D0-4E3E-B0A4-C25487E3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4" y="1937446"/>
            <a:ext cx="4634856" cy="337427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8415C2-5C82-48B6-96A5-CDA4A4B3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1830864"/>
            <a:ext cx="6728811" cy="3587439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E2F2621E-102D-4ED9-8445-FCCF3F764AB5}"/>
              </a:ext>
            </a:extLst>
          </p:cNvPr>
          <p:cNvSpPr/>
          <p:nvPr/>
        </p:nvSpPr>
        <p:spPr>
          <a:xfrm>
            <a:off x="6216168" y="5650361"/>
            <a:ext cx="3718560" cy="965200"/>
          </a:xfrm>
          <a:prstGeom prst="cloudCallout">
            <a:avLst>
              <a:gd name="adj1" fmla="val 60119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pvalue</a:t>
            </a:r>
            <a:r>
              <a:rPr lang="en-US" dirty="0"/>
              <a:t> = 5.013e-06</a:t>
            </a:r>
          </a:p>
        </p:txBody>
      </p:sp>
    </p:spTree>
    <p:extLst>
      <p:ext uri="{BB962C8B-B14F-4D97-AF65-F5344CB8AC3E}">
        <p14:creationId xmlns:p14="http://schemas.microsoft.com/office/powerpoint/2010/main" val="286364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9DDAD0-BC07-47B6-A9A4-2A86F500592E}"/>
              </a:ext>
            </a:extLst>
          </p:cNvPr>
          <p:cNvSpPr txBox="1">
            <a:spLocks/>
          </p:cNvSpPr>
          <p:nvPr/>
        </p:nvSpPr>
        <p:spPr>
          <a:xfrm>
            <a:off x="809909" y="41351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Hypothesis result	     t-test	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7EA188-74CE-4455-9B08-38C372D7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64" y="2022856"/>
            <a:ext cx="6761515" cy="365731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CA5029A-2FBF-4C8D-92CF-DC70F992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3" y="1993952"/>
            <a:ext cx="4437689" cy="401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2C8F704-A946-4369-814D-7739A5FF139C}"/>
              </a:ext>
            </a:extLst>
          </p:cNvPr>
          <p:cNvSpPr/>
          <p:nvPr/>
        </p:nvSpPr>
        <p:spPr>
          <a:xfrm>
            <a:off x="6358759" y="5680170"/>
            <a:ext cx="3718560" cy="965200"/>
          </a:xfrm>
          <a:prstGeom prst="cloudCallout">
            <a:avLst>
              <a:gd name="adj1" fmla="val 63794"/>
              <a:gd name="adj2" fmla="val -56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pvalue</a:t>
            </a:r>
            <a:r>
              <a:rPr lang="en-US" dirty="0"/>
              <a:t> = 6.5381e-09</a:t>
            </a:r>
          </a:p>
        </p:txBody>
      </p:sp>
    </p:spTree>
    <p:extLst>
      <p:ext uri="{BB962C8B-B14F-4D97-AF65-F5344CB8AC3E}">
        <p14:creationId xmlns:p14="http://schemas.microsoft.com/office/powerpoint/2010/main" val="117855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66F092-9378-4AFA-AB65-46C32711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39" y="4469258"/>
            <a:ext cx="4646920" cy="2323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99858-7D5B-4882-BDFD-4FFA2005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46136-0E28-4B80-9347-BF37FC62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25403"/>
            <a:ext cx="10058400" cy="14096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  <a:latin typeface="+mj-lt"/>
              </a:rPr>
              <a:t>HYPOTHESIS</a:t>
            </a:r>
          </a:p>
          <a:p>
            <a:pPr marL="0" indent="0">
              <a:buNone/>
            </a:pPr>
            <a:r>
              <a:rPr lang="en-US" sz="2400" dirty="0"/>
              <a:t>Urban counties have a better health outcome than rural counties in Texas.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42E7A01-16A2-40A3-8B2C-8F4C0824D862}"/>
              </a:ext>
            </a:extLst>
          </p:cNvPr>
          <p:cNvSpPr txBox="1">
            <a:spLocks/>
          </p:cNvSpPr>
          <p:nvPr/>
        </p:nvSpPr>
        <p:spPr>
          <a:xfrm>
            <a:off x="1069848" y="3522980"/>
            <a:ext cx="10058400" cy="140961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>
                <a:solidFill>
                  <a:srgbClr val="C00000"/>
                </a:solidFill>
                <a:latin typeface="+mj-lt"/>
              </a:rPr>
              <a:t>RESULT</a:t>
            </a:r>
          </a:p>
          <a:p>
            <a:pPr marL="0" indent="0">
              <a:buNone/>
            </a:pPr>
            <a:r>
              <a:rPr lang="en-US" sz="2400" dirty="0"/>
              <a:t>We can reject the (null) hypothesis that Texas urban county health outcomes are not statistically better than rural counties.</a:t>
            </a:r>
          </a:p>
        </p:txBody>
      </p:sp>
    </p:spTree>
    <p:extLst>
      <p:ext uri="{BB962C8B-B14F-4D97-AF65-F5344CB8AC3E}">
        <p14:creationId xmlns:p14="http://schemas.microsoft.com/office/powerpoint/2010/main" val="73686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95C0-6DC0-447E-8224-2662311B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C20B-CCD3-4F98-B412-538A783B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728712" cy="188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Urban counties have a better health outcome than rural counties in Texas.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772D3-CC86-494A-A6C7-F39E179F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40" y="2420366"/>
            <a:ext cx="3535679" cy="34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6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33FE-F1C6-41DB-8E0B-08208615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Urban/ rural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urcs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4EB5D2-68B8-4AB7-B98E-D3BABC4B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717" y="1583774"/>
            <a:ext cx="8608615" cy="451806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52434-E924-4346-92DC-1416C284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4325420"/>
            <a:ext cx="1694869" cy="2145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800FF-DB02-45DF-84A9-262D43310523}"/>
              </a:ext>
            </a:extLst>
          </p:cNvPr>
          <p:cNvSpPr txBox="1"/>
          <p:nvPr/>
        </p:nvSpPr>
        <p:spPr>
          <a:xfrm>
            <a:off x="2764717" y="610183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URCS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0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FD360-7AA7-4667-A848-35651356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Data set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DA05E3-36EC-4B9B-815D-09700A26033A}"/>
              </a:ext>
            </a:extLst>
          </p:cNvPr>
          <p:cNvSpPr txBox="1"/>
          <p:nvPr/>
        </p:nvSpPr>
        <p:spPr>
          <a:xfrm>
            <a:off x="8237711" y="3960833"/>
            <a:ext cx="2818418" cy="687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4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County Health Rankings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92D58-EB53-43A3-97A1-A2F0436B8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34" y="2118072"/>
            <a:ext cx="6631744" cy="2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85FD6-D800-45F2-BF07-3B156D20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227" y="135699"/>
            <a:ext cx="2577465" cy="2577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80140-4DB3-4F1E-9BD8-A9DF18C5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04101"/>
            <a:ext cx="10058400" cy="1609344"/>
          </a:xfrm>
        </p:spPr>
        <p:txBody>
          <a:bodyPr/>
          <a:lstStyle/>
          <a:p>
            <a:r>
              <a:rPr lang="en-US" dirty="0"/>
              <a:t>Research 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FAA3-ACAF-47AE-99BE-1E3B41A06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28" y="2413445"/>
            <a:ext cx="9659112" cy="4050792"/>
          </a:xfrm>
        </p:spPr>
        <p:txBody>
          <a:bodyPr>
            <a:normAutofit/>
          </a:bodyPr>
          <a:lstStyle/>
          <a:p>
            <a:pPr marL="284163" indent="-284163" fontAlgn="base"/>
            <a:r>
              <a:rPr lang="en-US" sz="2400" dirty="0"/>
              <a:t>Do urban counties have a better age-adjusted mortality rate (AAMR) than rural counties?</a:t>
            </a:r>
          </a:p>
          <a:p>
            <a:pPr marL="284163" indent="-284163" fontAlgn="base"/>
            <a:r>
              <a:rPr lang="en-US" sz="2400" dirty="0"/>
              <a:t>What factors correlate with AAMR?</a:t>
            </a:r>
          </a:p>
          <a:p>
            <a:pPr marL="558483" lvl="1" indent="-284163" fontAlgn="base"/>
            <a:r>
              <a:rPr lang="en-US" sz="2000" dirty="0"/>
              <a:t>health behavior</a:t>
            </a:r>
          </a:p>
          <a:p>
            <a:pPr marL="558483" lvl="1" indent="-284163" fontAlgn="base"/>
            <a:r>
              <a:rPr lang="en-US" sz="2000" dirty="0"/>
              <a:t>clinical care </a:t>
            </a:r>
          </a:p>
          <a:p>
            <a:pPr marL="558483" lvl="1" indent="-284163" fontAlgn="base"/>
            <a:r>
              <a:rPr lang="en-US" sz="2000" dirty="0"/>
              <a:t>social and economic </a:t>
            </a:r>
          </a:p>
          <a:p>
            <a:pPr marL="558483" lvl="1" indent="-284163" fontAlgn="base"/>
            <a:r>
              <a:rPr lang="en-US" sz="2000" dirty="0"/>
              <a:t>physical environment </a:t>
            </a:r>
          </a:p>
          <a:p>
            <a:pPr marL="284163" indent="-284163" fontAlgn="base"/>
            <a:r>
              <a:rPr lang="en-US" sz="2600" dirty="0"/>
              <a:t>What are the five top and bottom counties measured by AAMR?</a:t>
            </a:r>
          </a:p>
        </p:txBody>
      </p:sp>
    </p:spTree>
    <p:extLst>
      <p:ext uri="{BB962C8B-B14F-4D97-AF65-F5344CB8AC3E}">
        <p14:creationId xmlns:p14="http://schemas.microsoft.com/office/powerpoint/2010/main" val="95130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E6F2-E1A8-4084-9232-EA220962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6967-2227-4CB5-AA5F-A96C08E3C9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Make a list of available columns to decide what we don't want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Formulate a regex expression to match unwanted columns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7C30F-9F19-49C2-9F6C-2FE651C5B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120" y="1250556"/>
            <a:ext cx="5632726" cy="45053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Create a list of only wanted columns to be used for the </a:t>
            </a:r>
            <a:r>
              <a:rPr lang="en-US" dirty="0" err="1"/>
              <a:t>usecols</a:t>
            </a:r>
            <a:r>
              <a:rPr lang="en-US" dirty="0"/>
              <a:t> argument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Set county to be the index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Eliminate any row without a county name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EEAEF-C10E-4C2B-87E6-4DBC99E8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68" y="2895600"/>
            <a:ext cx="4971032" cy="123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33DA5-DBFB-47A1-AF19-01DB6C4D8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05" y="2093976"/>
            <a:ext cx="5632727" cy="716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4A4FF5-20DF-4799-808A-0917517C6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143" y="3326101"/>
            <a:ext cx="6007026" cy="705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7B113-8604-4D0D-9907-1462B9931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143" y="4547206"/>
            <a:ext cx="4664001" cy="934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7C1E85-B2BF-451B-A55C-8F85FD9CA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45" y="4872788"/>
            <a:ext cx="1794445" cy="1766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96744-883A-4398-8D0D-39EB3B141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848" y="4764025"/>
            <a:ext cx="5026152" cy="5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E360840-7049-40CF-A168-24D83CD7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8" y="196956"/>
            <a:ext cx="10058400" cy="1609344"/>
          </a:xfrm>
        </p:spPr>
        <p:txBody>
          <a:bodyPr/>
          <a:lstStyle/>
          <a:p>
            <a:r>
              <a:rPr lang="en-US" dirty="0"/>
              <a:t>Correlation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CACAC2-22F6-48D1-B804-AF9347C9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0" y="658749"/>
            <a:ext cx="3127680" cy="869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CC2CD6-B8F6-434E-9271-9B25317EB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8" y="3914051"/>
            <a:ext cx="5121090" cy="2665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7DEA5-8B61-4761-899E-779514746A9E}"/>
              </a:ext>
            </a:extLst>
          </p:cNvPr>
          <p:cNvSpPr txBox="1"/>
          <p:nvPr/>
        </p:nvSpPr>
        <p:spPr>
          <a:xfrm>
            <a:off x="6199584" y="5396921"/>
            <a:ext cx="50343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Used to calculate the correlation coefficient so we can focus on the most correlated factors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17C0760-C310-472D-A4E5-0425A4CC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9034" y="2298573"/>
            <a:ext cx="4754880" cy="3977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Run the CORR function with 156 factors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Sort on chosen dependent variable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color coding to eliminate non-independent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Grab the upper and bottom 10 factors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id="{7FADD4F8-68B2-4DE5-8349-9D767DDB0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72" y="1325784"/>
            <a:ext cx="2345302" cy="2275826"/>
          </a:xfrm>
          <a:prstGeom prst="rect">
            <a:avLst/>
          </a:prstGeom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84F83028-B919-4051-9B56-0D1E7877536E}"/>
              </a:ext>
            </a:extLst>
          </p:cNvPr>
          <p:cNvSpPr/>
          <p:nvPr/>
        </p:nvSpPr>
        <p:spPr>
          <a:xfrm rot="5400000">
            <a:off x="3732979" y="2778508"/>
            <a:ext cx="1257621" cy="906964"/>
          </a:xfrm>
          <a:prstGeom prst="ben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5922-6297-4648-A503-E0D83DE2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7436"/>
            <a:ext cx="10058400" cy="1609344"/>
          </a:xfrm>
        </p:spPr>
        <p:txBody>
          <a:bodyPr/>
          <a:lstStyle/>
          <a:p>
            <a:r>
              <a:rPr lang="en-US" dirty="0"/>
              <a:t>Correlation analysis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D2B8F9-A7DC-46AD-84E3-D8A4677C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55" y="1407560"/>
            <a:ext cx="7257735" cy="52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064429-B20F-475E-88D5-ECB95FEE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3294F4-1672-4417-B56C-5913B8075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URBAN/ RURAL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DC9600-B558-48A8-BADC-41CFEED3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4728" y="2114296"/>
            <a:ext cx="4754880" cy="3977640"/>
          </a:xfrm>
        </p:spPr>
        <p:txBody>
          <a:bodyPr/>
          <a:lstStyle/>
          <a:p>
            <a:r>
              <a:rPr lang="en-US" dirty="0"/>
              <a:t>URCS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EFDD663-F633-4DDC-8CAB-DACC26CB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80" y="2643703"/>
            <a:ext cx="5678013" cy="3528497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D0EE499-1D3E-46BC-B9D1-4C9F5AA4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2763744"/>
            <a:ext cx="4206240" cy="20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11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259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Wood Type</vt:lpstr>
      <vt:lpstr>Is the health outcome of people living in rural counties different from those in urban counties in Texas?</vt:lpstr>
      <vt:lpstr>HYPOTHESIS</vt:lpstr>
      <vt:lpstr>Urban/ rural  urcs</vt:lpstr>
      <vt:lpstr>Data set</vt:lpstr>
      <vt:lpstr>Research Questions to Answer</vt:lpstr>
      <vt:lpstr>Data cleaning</vt:lpstr>
      <vt:lpstr>Correlation analysis</vt:lpstr>
      <vt:lpstr>Correlation analysis</vt:lpstr>
      <vt:lpstr>Scatter plots</vt:lpstr>
      <vt:lpstr>regression analysis</vt:lpstr>
      <vt:lpstr>regression analysis</vt:lpstr>
      <vt:lpstr>Hypothesis result      t-test 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 health outcome of people living in rural counties different from those in urban counties in Texas?</dc:title>
  <dc:creator>Ranxie Tindoc</dc:creator>
  <cp:lastModifiedBy>Kip Madden</cp:lastModifiedBy>
  <cp:revision>28</cp:revision>
  <dcterms:created xsi:type="dcterms:W3CDTF">2020-01-31T02:42:21Z</dcterms:created>
  <dcterms:modified xsi:type="dcterms:W3CDTF">2020-02-01T05:18:09Z</dcterms:modified>
</cp:coreProperties>
</file>